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3765" r:id="rId1"/>
    <p:sldMasterId id="2147483906" r:id="rId2"/>
    <p:sldMasterId id="2147483931" r:id="rId3"/>
  </p:sldMasterIdLst>
  <p:notesMasterIdLst>
    <p:notesMasterId r:id="rId11"/>
  </p:notesMasterIdLst>
  <p:handoutMasterIdLst>
    <p:handoutMasterId r:id="rId12"/>
  </p:handoutMasterIdLst>
  <p:sldIdLst>
    <p:sldId id="256" r:id="rId4"/>
    <p:sldId id="292" r:id="rId5"/>
    <p:sldId id="294" r:id="rId6"/>
    <p:sldId id="296" r:id="rId7"/>
    <p:sldId id="295" r:id="rId8"/>
    <p:sldId id="297" r:id="rId9"/>
    <p:sldId id="298" r:id="rId10"/>
  </p:sldIdLst>
  <p:sldSz cx="9144000" cy="6858000" type="screen4x3"/>
  <p:notesSz cx="6794500" cy="99314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Arial" charset="0"/>
      </a:defRPr>
    </a:lvl1pPr>
    <a:lvl2pPr marL="457200" algn="l" rtl="0" fontAlgn="base">
      <a:spcBef>
        <a:spcPct val="0"/>
      </a:spcBef>
      <a:spcAft>
        <a:spcPct val="0"/>
      </a:spcAft>
      <a:defRPr kern="1200">
        <a:solidFill>
          <a:schemeClr val="tx1"/>
        </a:solidFill>
        <a:latin typeface="Arial" charset="0"/>
        <a:ea typeface="ＭＳ Ｐゴシック" pitchFamily="34" charset="-128"/>
        <a:cs typeface="Arial" charset="0"/>
      </a:defRPr>
    </a:lvl2pPr>
    <a:lvl3pPr marL="914400" algn="l" rtl="0" fontAlgn="base">
      <a:spcBef>
        <a:spcPct val="0"/>
      </a:spcBef>
      <a:spcAft>
        <a:spcPct val="0"/>
      </a:spcAft>
      <a:defRPr kern="1200">
        <a:solidFill>
          <a:schemeClr val="tx1"/>
        </a:solidFill>
        <a:latin typeface="Arial" charset="0"/>
        <a:ea typeface="ＭＳ Ｐゴシック" pitchFamily="34" charset="-128"/>
        <a:cs typeface="Arial" charset="0"/>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Arial" charset="0"/>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Arial" charset="0"/>
      </a:defRPr>
    </a:lvl5pPr>
    <a:lvl6pPr marL="2286000" algn="l" defTabSz="914400" rtl="0" eaLnBrk="1" latinLnBrk="0" hangingPunct="1">
      <a:defRPr kern="1200">
        <a:solidFill>
          <a:schemeClr val="tx1"/>
        </a:solidFill>
        <a:latin typeface="Arial" charset="0"/>
        <a:ea typeface="ＭＳ Ｐゴシック" pitchFamily="34" charset="-128"/>
        <a:cs typeface="Arial" charset="0"/>
      </a:defRPr>
    </a:lvl6pPr>
    <a:lvl7pPr marL="2743200" algn="l" defTabSz="914400" rtl="0" eaLnBrk="1" latinLnBrk="0" hangingPunct="1">
      <a:defRPr kern="1200">
        <a:solidFill>
          <a:schemeClr val="tx1"/>
        </a:solidFill>
        <a:latin typeface="Arial" charset="0"/>
        <a:ea typeface="ＭＳ Ｐゴシック" pitchFamily="34" charset="-128"/>
        <a:cs typeface="Arial" charset="0"/>
      </a:defRPr>
    </a:lvl7pPr>
    <a:lvl8pPr marL="3200400" algn="l" defTabSz="914400" rtl="0" eaLnBrk="1" latinLnBrk="0" hangingPunct="1">
      <a:defRPr kern="1200">
        <a:solidFill>
          <a:schemeClr val="tx1"/>
        </a:solidFill>
        <a:latin typeface="Arial" charset="0"/>
        <a:ea typeface="ＭＳ Ｐゴシック" pitchFamily="34" charset="-128"/>
        <a:cs typeface="Arial" charset="0"/>
      </a:defRPr>
    </a:lvl8pPr>
    <a:lvl9pPr marL="3657600" algn="l" defTabSz="914400" rtl="0" eaLnBrk="1" latinLnBrk="0" hangingPunct="1">
      <a:defRPr kern="1200">
        <a:solidFill>
          <a:schemeClr val="tx1"/>
        </a:solidFill>
        <a:latin typeface="Arial" charset="0"/>
        <a:ea typeface="ＭＳ Ｐゴシック"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B2B2B2"/>
    <a:srgbClr val="000099"/>
    <a:srgbClr val="121896"/>
    <a:srgbClr val="FFFFFF"/>
    <a:srgbClr val="DDDDDD"/>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94" autoAdjust="0"/>
    <p:restoredTop sz="81486" autoAdjust="0"/>
  </p:normalViewPr>
  <p:slideViewPr>
    <p:cSldViewPr snapToGrid="0">
      <p:cViewPr>
        <p:scale>
          <a:sx n="60" d="100"/>
          <a:sy n="60" d="100"/>
        </p:scale>
        <p:origin x="-1962" y="-72"/>
      </p:cViewPr>
      <p:guideLst>
        <p:guide orient="horz" pos="620"/>
        <p:guide orient="horz" pos="443"/>
        <p:guide pos="5398"/>
        <p:guide pos="280"/>
        <p:guide pos="28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9" d="100"/>
          <a:sy n="59" d="100"/>
        </p:scale>
        <p:origin x="-3264" y="-77"/>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949A6076-D573-4E0A-B455-4750807E8EF6}" type="datetimeFigureOut">
              <a:rPr lang="en-US" smtClean="0"/>
              <a:pPr/>
              <a:t>4/28/2016</a:t>
            </a:fld>
            <a:endParaRPr lang="en-US"/>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2693D0AD-310D-4F4D-8B2F-C1B046738F0D}" type="slidenum">
              <a:rPr lang="en-US" smtClean="0"/>
              <a:pPr/>
              <a:t>‹#›</a:t>
            </a:fld>
            <a:endParaRPr lang="en-US"/>
          </a:p>
        </p:txBody>
      </p:sp>
    </p:spTree>
    <p:extLst>
      <p:ext uri="{BB962C8B-B14F-4D97-AF65-F5344CB8AC3E}">
        <p14:creationId xmlns:p14="http://schemas.microsoft.com/office/powerpoint/2010/main" val="669039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4813" cy="496888"/>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lvl1pPr eaLnBrk="0" hangingPunct="0">
              <a:defRPr sz="1200">
                <a:cs typeface="+mn-cs"/>
              </a:defRPr>
            </a:lvl1pPr>
          </a:lstStyle>
          <a:p>
            <a:pPr>
              <a:defRPr/>
            </a:pPr>
            <a:endParaRPr lang="en-US"/>
          </a:p>
        </p:txBody>
      </p:sp>
      <p:sp>
        <p:nvSpPr>
          <p:cNvPr id="12291" name="Rectangle 3"/>
          <p:cNvSpPr>
            <a:spLocks noGrp="1" noChangeArrowheads="1"/>
          </p:cNvSpPr>
          <p:nvPr>
            <p:ph type="dt" idx="1"/>
          </p:nvPr>
        </p:nvSpPr>
        <p:spPr bwMode="auto">
          <a:xfrm>
            <a:off x="3849688" y="0"/>
            <a:ext cx="2944812" cy="496888"/>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p:spPr>
        <p:txBody>
          <a:bodyPr vert="horz" wrap="square" lIns="91431" tIns="45715" rIns="91431" bIns="457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p:spPr>
        <p:txBody>
          <a:bodyPr vert="horz" wrap="square" lIns="91431" tIns="45715" rIns="91431" bIns="45715" numCol="1" anchor="b" anchorCtr="0" compatLnSpc="1">
            <a:prstTxWarp prst="textNoShape">
              <a:avLst/>
            </a:prstTxWarp>
          </a:bodyPr>
          <a:lstStyle>
            <a:lvl1pPr eaLnBrk="0" hangingPunct="0">
              <a:defRPr sz="1200">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p:spPr>
        <p:txBody>
          <a:bodyPr vert="horz" wrap="square" lIns="91431" tIns="45715" rIns="91431" bIns="45715" numCol="1" anchor="b" anchorCtr="0" compatLnSpc="1">
            <a:prstTxWarp prst="textNoShape">
              <a:avLst/>
            </a:prstTxWarp>
          </a:bodyPr>
          <a:lstStyle>
            <a:lvl1pPr algn="r" eaLnBrk="0" hangingPunct="0">
              <a:defRPr sz="1200">
                <a:cs typeface="+mn-cs"/>
              </a:defRPr>
            </a:lvl1pPr>
          </a:lstStyle>
          <a:p>
            <a:pPr>
              <a:defRPr/>
            </a:pPr>
            <a:fld id="{F8B46950-940C-46C7-9F83-9FBF0386027F}" type="slidenum">
              <a:rPr lang="en-US"/>
              <a:pPr>
                <a:defRPr/>
              </a:pPr>
              <a:t>‹#›</a:t>
            </a:fld>
            <a:endParaRPr lang="en-US"/>
          </a:p>
        </p:txBody>
      </p:sp>
    </p:spTree>
    <p:extLst>
      <p:ext uri="{BB962C8B-B14F-4D97-AF65-F5344CB8AC3E}">
        <p14:creationId xmlns:p14="http://schemas.microsoft.com/office/powerpoint/2010/main" val="2214603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1805D12C-A591-43DB-B79E-4FABC4D6DC79}" type="slidenum">
              <a:rPr lang="en-US" smtClean="0"/>
              <a:pPr/>
              <a:t>1</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fr-F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B46950-940C-46C7-9F83-9FBF0386027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B46950-940C-46C7-9F83-9FBF0386027F}"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B46950-940C-46C7-9F83-9FBF0386027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EE1DA7-F637-4743-A4DB-9B93C70C58BE}" type="slidenum">
              <a:rPr lang="en-US"/>
              <a:pPr/>
              <a:t>6</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8B46950-940C-46C7-9F83-9FBF0386027F}" type="slidenum">
              <a:rPr lang="en-US" smtClean="0"/>
              <a:pPr>
                <a:defRPr/>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21E27A-3F6A-4EE0-A789-4E7FF6C096C2}"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21E27A-3F6A-4EE0-A789-4E7FF6C096C2}"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1E27A-3F6A-4EE0-A789-4E7FF6C096C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21E27A-3F6A-4EE0-A789-4E7FF6C096C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57C0E3-1E38-4D20-A7C6-419034C1FA84}"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7C0E3-1E38-4D20-A7C6-419034C1FA84}"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57C0E3-1E38-4D20-A7C6-419034C1FA84}"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57C0E3-1E38-4D20-A7C6-419034C1FA84}"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57C0E3-1E38-4D20-A7C6-419034C1FA84}" type="datetimeFigureOut">
              <a:rPr lang="en-US" smtClean="0"/>
              <a:pPr/>
              <a:t>4/28/2016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57C0E3-1E38-4D20-A7C6-419034C1FA84}" type="datetimeFigureOut">
              <a:rPr lang="en-US" smtClean="0"/>
              <a:pPr/>
              <a:t>4/28/2016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57C0E3-1E38-4D20-A7C6-419034C1FA84}" type="datetimeFigureOut">
              <a:rPr lang="en-US" smtClean="0"/>
              <a:pPr/>
              <a:t>4/28/2016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57C0E3-1E38-4D20-A7C6-419034C1FA84}"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57C0E3-1E38-4D20-A7C6-419034C1FA84}"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7C0E3-1E38-4D20-A7C6-419034C1FA84}"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57C0E3-1E38-4D20-A7C6-419034C1FA84}"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E8D638-2D6D-49ED-A39E-D063DFB42E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42258" y="1306286"/>
            <a:ext cx="7990114" cy="5018314"/>
          </a:xfrm>
          <a:prstGeom prst="rect">
            <a:avLst/>
          </a:prstGeom>
        </p:spPr>
        <p:txBody>
          <a:bodyPr/>
          <a:lstStyle>
            <a:lvl1pPr>
              <a:defRPr sz="2200" b="0"/>
            </a:lvl1pPr>
          </a:lstStyle>
          <a:p>
            <a:pPr lvl="0"/>
            <a:r>
              <a:rPr lang="en-US" dirty="0" smtClean="0"/>
              <a:t>A.	Be part of a large network of partners which</a:t>
            </a:r>
          </a:p>
          <a:p>
            <a:pPr lvl="0"/>
            <a:r>
              <a:rPr lang="en-US" dirty="0" smtClean="0"/>
              <a:t>B.	Gain access to and enhance </a:t>
            </a:r>
            <a:r>
              <a:rPr lang="en-US" dirty="0" err="1" smtClean="0"/>
              <a:t>usership</a:t>
            </a:r>
            <a:r>
              <a:rPr lang="en-US" dirty="0" smtClean="0"/>
              <a:t> of infrastructure </a:t>
            </a:r>
          </a:p>
          <a:p>
            <a:pPr lvl="0"/>
            <a:r>
              <a:rPr lang="en-US" dirty="0" smtClean="0"/>
              <a:t>C.	Get assistance for initiating new sustained time-series programs</a:t>
            </a:r>
          </a:p>
          <a:p>
            <a:pPr lvl="0"/>
            <a:r>
              <a:rPr lang="en-US" dirty="0" smtClean="0"/>
              <a:t>D.	Gain access to and assistance with</a:t>
            </a:r>
          </a:p>
          <a:p>
            <a:pPr lvl="0"/>
            <a:r>
              <a:rPr lang="en-US" dirty="0" smtClean="0"/>
              <a:t>E.	Through GDAC mechanism</a:t>
            </a:r>
          </a:p>
          <a:p>
            <a:pPr lvl="0"/>
            <a:r>
              <a:rPr lang="en-US" dirty="0" smtClean="0"/>
              <a:t>F.	Impacts of your observations</a:t>
            </a:r>
          </a:p>
          <a:p>
            <a:pPr lvl="0"/>
            <a:r>
              <a:rPr lang="en-US" dirty="0" smtClean="0"/>
              <a:t>G.	Contribute to or become part of other regional or international programs</a:t>
            </a:r>
          </a:p>
          <a:p>
            <a:pPr lvl="0"/>
            <a:r>
              <a:rPr lang="en-US" dirty="0" smtClean="0"/>
              <a:t>H.	Gain access to training and student resources</a:t>
            </a:r>
          </a:p>
          <a:p>
            <a:pPr lvl="0"/>
            <a:r>
              <a:rPr lang="en-US" dirty="0" smtClean="0"/>
              <a:t>I.	Gain access to OceanSITES leadership opportunities (Steering Committee, Executive Committee, Chair candidature)</a:t>
            </a:r>
          </a:p>
          <a:p>
            <a:pPr lvl="0"/>
            <a:r>
              <a:rPr lang="en-US" dirty="0" smtClean="0"/>
              <a:t>J.	Contribute to socioeconomic value/benefits/issues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821E27A-3F6A-4EE0-A789-4E7FF6C096C2}" type="datetimeFigureOut">
              <a:rPr lang="en-US" smtClean="0"/>
              <a:pPr/>
              <a:t>4/28/2016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
        <p:nvSpPr>
          <p:cNvPr id="7" name="Title 1"/>
          <p:cNvSpPr>
            <a:spLocks noGrp="1"/>
          </p:cNvSpPr>
          <p:nvPr>
            <p:ph type="title" hasCustomPrompt="1"/>
          </p:nvPr>
        </p:nvSpPr>
        <p:spPr>
          <a:xfrm>
            <a:off x="1698171" y="154895"/>
            <a:ext cx="7053943" cy="1143000"/>
          </a:xfrm>
        </p:spPr>
        <p:txBody>
          <a:bodyPr>
            <a:noAutofit/>
          </a:bodyPr>
          <a:lstStyle>
            <a:lvl1pPr>
              <a:defRPr sz="4000">
                <a:solidFill>
                  <a:srgbClr val="0000CC"/>
                </a:solidFill>
                <a:effectLst>
                  <a:outerShdw blurRad="38100" dist="38100" dir="2700000" algn="tl">
                    <a:srgbClr val="000000">
                      <a:alpha val="43137"/>
                    </a:srgbClr>
                  </a:outerShdw>
                </a:effectLst>
              </a:defRPr>
            </a:lvl1pPr>
          </a:lstStyle>
          <a:p>
            <a:r>
              <a:rPr lang="en-US" dirty="0" smtClean="0"/>
              <a:t>Benefits for PI or program to join OceanSITES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42258" y="1306286"/>
            <a:ext cx="7990114" cy="5018314"/>
          </a:xfrm>
          <a:prstGeom prst="rect">
            <a:avLst/>
          </a:prstGeom>
        </p:spPr>
        <p:txBody>
          <a:bodyPr/>
          <a:lstStyle>
            <a:lvl1pPr>
              <a:defRPr sz="2200" b="0"/>
            </a:lvl1pPr>
          </a:lstStyle>
          <a:p>
            <a:pPr lvl="0"/>
            <a:r>
              <a:rPr lang="en-US" dirty="0" smtClean="0"/>
              <a:t>A.	Be part of a large network of partners which</a:t>
            </a:r>
          </a:p>
          <a:p>
            <a:pPr lvl="0"/>
            <a:r>
              <a:rPr lang="en-US" dirty="0" smtClean="0"/>
              <a:t>B.	Gain access to and enhance </a:t>
            </a:r>
            <a:r>
              <a:rPr lang="en-US" dirty="0" err="1" smtClean="0"/>
              <a:t>usership</a:t>
            </a:r>
            <a:r>
              <a:rPr lang="en-US" dirty="0" smtClean="0"/>
              <a:t> of infrastructure </a:t>
            </a:r>
          </a:p>
          <a:p>
            <a:pPr lvl="0"/>
            <a:r>
              <a:rPr lang="en-US" dirty="0" smtClean="0"/>
              <a:t>C.	Get assistance for initiating new sustained time-series programs</a:t>
            </a:r>
          </a:p>
          <a:p>
            <a:pPr lvl="0"/>
            <a:r>
              <a:rPr lang="en-US" dirty="0" smtClean="0"/>
              <a:t>D.	Gain access to and assistance with</a:t>
            </a:r>
          </a:p>
          <a:p>
            <a:pPr lvl="0"/>
            <a:r>
              <a:rPr lang="en-US" dirty="0" smtClean="0"/>
              <a:t>E.	Through GDAC mechanism</a:t>
            </a:r>
          </a:p>
          <a:p>
            <a:pPr lvl="0"/>
            <a:r>
              <a:rPr lang="en-US" dirty="0" smtClean="0"/>
              <a:t>F.	Impacts of your observations</a:t>
            </a:r>
          </a:p>
          <a:p>
            <a:pPr lvl="0"/>
            <a:r>
              <a:rPr lang="en-US" dirty="0" smtClean="0"/>
              <a:t>G.	Contribute to or become part of other regional or international programs</a:t>
            </a:r>
          </a:p>
          <a:p>
            <a:pPr lvl="0"/>
            <a:r>
              <a:rPr lang="en-US" dirty="0" smtClean="0"/>
              <a:t>H.	Gain access to training and student resources</a:t>
            </a:r>
          </a:p>
          <a:p>
            <a:pPr lvl="0"/>
            <a:r>
              <a:rPr lang="en-US" dirty="0" smtClean="0"/>
              <a:t>I.	Gain access to OceanSITES leadership opportunities (Steering Committee, Executive Committee, Chair candidature)</a:t>
            </a:r>
          </a:p>
          <a:p>
            <a:pPr lvl="0"/>
            <a:r>
              <a:rPr lang="en-US" dirty="0" smtClean="0"/>
              <a:t>J.	Contribute to socioeconomic value/benefits/issues</a:t>
            </a:r>
          </a:p>
        </p:txBody>
      </p:sp>
      <p:sp>
        <p:nvSpPr>
          <p:cNvPr id="4" name="Date Placeholder 3"/>
          <p:cNvSpPr>
            <a:spLocks noGrp="1"/>
          </p:cNvSpPr>
          <p:nvPr>
            <p:ph type="dt" sz="half" idx="10"/>
          </p:nvPr>
        </p:nvSpPr>
        <p:spPr/>
        <p:txBody>
          <a:bodyPr/>
          <a:lstStyle/>
          <a:p>
            <a:fld id="{E821E27A-3F6A-4EE0-A789-4E7FF6C096C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
        <p:nvSpPr>
          <p:cNvPr id="7" name="Title 1"/>
          <p:cNvSpPr>
            <a:spLocks noGrp="1"/>
          </p:cNvSpPr>
          <p:nvPr>
            <p:ph type="title" hasCustomPrompt="1"/>
          </p:nvPr>
        </p:nvSpPr>
        <p:spPr>
          <a:xfrm>
            <a:off x="1698171" y="154895"/>
            <a:ext cx="7053943" cy="1143000"/>
          </a:xfrm>
        </p:spPr>
        <p:txBody>
          <a:bodyPr>
            <a:noAutofit/>
          </a:bodyPr>
          <a:lstStyle>
            <a:lvl1pPr>
              <a:defRPr sz="4000">
                <a:solidFill>
                  <a:srgbClr val="0000CC"/>
                </a:solidFill>
                <a:effectLst>
                  <a:outerShdw blurRad="38100" dist="38100" dir="2700000" algn="tl">
                    <a:srgbClr val="000000">
                      <a:alpha val="43137"/>
                    </a:srgbClr>
                  </a:outerShdw>
                </a:effectLst>
              </a:defRPr>
            </a:lvl1pPr>
          </a:lstStyle>
          <a:p>
            <a:r>
              <a:rPr lang="en-US" dirty="0" smtClean="0"/>
              <a:t>Benefits for PI or program to join OceanSITES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21E27A-3F6A-4EE0-A789-4E7FF6C096C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21E27A-3F6A-4EE0-A789-4E7FF6C096C2}" type="datetimeFigureOut">
              <a:rPr lang="en-US" smtClean="0"/>
              <a:pPr/>
              <a:t>4/28/2016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21E27A-3F6A-4EE0-A789-4E7FF6C096C2}" type="datetimeFigureOut">
              <a:rPr lang="en-US" smtClean="0"/>
              <a:pPr/>
              <a:t>4/28/2016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21E27A-3F6A-4EE0-A789-4E7FF6C096C2}" type="datetimeFigureOut">
              <a:rPr lang="en-US" smtClean="0"/>
              <a:pPr/>
              <a:t>4/28/2016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386106-D267-4D13-B93D-C99418C7D5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1E27A-3F6A-4EE0-A789-4E7FF6C096C2}" type="datetimeFigureOut">
              <a:rPr lang="en-US" smtClean="0"/>
              <a:pPr/>
              <a:t>4/28/2016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386106-D267-4D13-B93D-C99418C7D561}" type="slidenum">
              <a:rPr lang="en-US" smtClean="0"/>
              <a:pPr/>
              <a:t>‹#›</a:t>
            </a:fld>
            <a:endParaRPr lang="en-US"/>
          </a:p>
        </p:txBody>
      </p:sp>
      <p:pic>
        <p:nvPicPr>
          <p:cNvPr id="70" name="Picture 69" descr="oceansites-logo.png"/>
          <p:cNvPicPr>
            <a:picLocks noChangeAspect="1"/>
          </p:cNvPicPr>
          <p:nvPr userDrawn="1"/>
        </p:nvPicPr>
        <p:blipFill>
          <a:blip r:embed="rId2" cstate="print"/>
          <a:stretch>
            <a:fillRect/>
          </a:stretch>
        </p:blipFill>
        <p:spPr>
          <a:xfrm>
            <a:off x="148853" y="5631588"/>
            <a:ext cx="1581976" cy="1226411"/>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defRPr sz="1200">
                <a:solidFill>
                  <a:schemeClr val="tx1">
                    <a:tint val="75000"/>
                  </a:schemeClr>
                </a:solidFill>
                <a:cs typeface="+mn-cs"/>
              </a:defRPr>
            </a:lvl1pPr>
          </a:lstStyle>
          <a:p>
            <a:pPr>
              <a:defRPr/>
            </a:pPr>
            <a:fld id="{25DD9B7B-43DF-4050-B30B-560B4EF70F7F}" type="slidenum">
              <a:rPr lang="en-US"/>
              <a:pPr>
                <a:defRPr/>
              </a:pPr>
              <a:t>‹#›</a:t>
            </a:fld>
            <a:endParaRPr lang="en-US"/>
          </a:p>
        </p:txBody>
      </p:sp>
      <p:sp>
        <p:nvSpPr>
          <p:cNvPr id="7" name="Freeform 6"/>
          <p:cNvSpPr/>
          <p:nvPr userDrawn="1"/>
        </p:nvSpPr>
        <p:spPr>
          <a:xfrm>
            <a:off x="0" y="0"/>
            <a:ext cx="9144000" cy="3287486"/>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27453"/>
              <a:gd name="connsiteX1" fmla="*/ 21600 w 21600"/>
              <a:gd name="connsiteY1" fmla="*/ 0 h 27453"/>
              <a:gd name="connsiteX2" fmla="*/ 21600 w 21600"/>
              <a:gd name="connsiteY2" fmla="*/ 17322 h 27453"/>
              <a:gd name="connsiteX3" fmla="*/ 0 w 21600"/>
              <a:gd name="connsiteY3" fmla="*/ 20172 h 27453"/>
              <a:gd name="connsiteX4" fmla="*/ 0 w 21600"/>
              <a:gd name="connsiteY4" fmla="*/ 0 h 27453"/>
              <a:gd name="connsiteX0" fmla="*/ 0 w 21600"/>
              <a:gd name="connsiteY0" fmla="*/ 0 h 30049"/>
              <a:gd name="connsiteX1" fmla="*/ 21600 w 21600"/>
              <a:gd name="connsiteY1" fmla="*/ 0 h 30049"/>
              <a:gd name="connsiteX2" fmla="*/ 21600 w 21600"/>
              <a:gd name="connsiteY2" fmla="*/ 17322 h 30049"/>
              <a:gd name="connsiteX3" fmla="*/ 0 w 21600"/>
              <a:gd name="connsiteY3" fmla="*/ 20172 h 30049"/>
              <a:gd name="connsiteX4" fmla="*/ 0 w 21600"/>
              <a:gd name="connsiteY4" fmla="*/ 0 h 30049"/>
              <a:gd name="connsiteX0" fmla="*/ 0 w 21600"/>
              <a:gd name="connsiteY0" fmla="*/ 0 h 30049"/>
              <a:gd name="connsiteX1" fmla="*/ 21600 w 21600"/>
              <a:gd name="connsiteY1" fmla="*/ 0 h 30049"/>
              <a:gd name="connsiteX2" fmla="*/ 21600 w 21600"/>
              <a:gd name="connsiteY2" fmla="*/ 17322 h 30049"/>
              <a:gd name="connsiteX3" fmla="*/ 0 w 21600"/>
              <a:gd name="connsiteY3" fmla="*/ 20172 h 30049"/>
              <a:gd name="connsiteX4" fmla="*/ 0 w 21600"/>
              <a:gd name="connsiteY4" fmla="*/ 0 h 300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30049">
                <a:moveTo>
                  <a:pt x="0" y="0"/>
                </a:moveTo>
                <a:lnTo>
                  <a:pt x="21600" y="0"/>
                </a:lnTo>
                <a:lnTo>
                  <a:pt x="21600" y="17322"/>
                </a:lnTo>
                <a:cubicBezTo>
                  <a:pt x="13887" y="8682"/>
                  <a:pt x="8113" y="30049"/>
                  <a:pt x="0" y="20172"/>
                </a:cubicBezTo>
                <a:lnTo>
                  <a:pt x="0" y="0"/>
                </a:lnTo>
                <a:close/>
              </a:path>
            </a:pathLst>
          </a:custGeom>
          <a:gradFill>
            <a:gsLst>
              <a:gs pos="0">
                <a:srgbClr val="5E9EFF"/>
              </a:gs>
              <a:gs pos="39999">
                <a:srgbClr val="85C2FF"/>
              </a:gs>
              <a:gs pos="70000">
                <a:srgbClr val="C4D6EB"/>
              </a:gs>
              <a:gs pos="100000">
                <a:srgbClr val="FFEBF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
        <p:nvSpPr>
          <p:cNvPr id="13" name="Freeform 12"/>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pic>
        <p:nvPicPr>
          <p:cNvPr id="14" name="Picture 13" descr="JCOMMOPS for maps.PNG"/>
          <p:cNvPicPr>
            <a:picLocks noChangeAspect="1"/>
          </p:cNvPicPr>
          <p:nvPr userDrawn="1"/>
        </p:nvPicPr>
        <p:blipFill>
          <a:blip r:embed="rId5" cstate="print"/>
          <a:stretch>
            <a:fillRect/>
          </a:stretch>
        </p:blipFill>
        <p:spPr>
          <a:xfrm>
            <a:off x="5648708" y="156690"/>
            <a:ext cx="3350194" cy="942767"/>
          </a:xfrm>
          <a:prstGeom prst="rect">
            <a:avLst/>
          </a:prstGeom>
        </p:spPr>
      </p:pic>
      <p:pic>
        <p:nvPicPr>
          <p:cNvPr id="15" name="Picture 14" descr="oceansites-logo.png"/>
          <p:cNvPicPr>
            <a:picLocks noChangeAspect="1"/>
          </p:cNvPicPr>
          <p:nvPr userDrawn="1"/>
        </p:nvPicPr>
        <p:blipFill>
          <a:blip r:embed="rId6" cstate="print"/>
          <a:stretch>
            <a:fillRect/>
          </a:stretch>
        </p:blipFill>
        <p:spPr>
          <a:xfrm>
            <a:off x="225053" y="145188"/>
            <a:ext cx="2564899" cy="1988412"/>
          </a:xfrm>
          <a:prstGeom prst="rect">
            <a:avLst/>
          </a:prstGeom>
        </p:spPr>
      </p:pic>
      <p:sp>
        <p:nvSpPr>
          <p:cNvPr id="17" name="Title 1"/>
          <p:cNvSpPr txBox="1">
            <a:spLocks/>
          </p:cNvSpPr>
          <p:nvPr userDrawn="1"/>
        </p:nvSpPr>
        <p:spPr>
          <a:xfrm>
            <a:off x="664027" y="2743201"/>
            <a:ext cx="7772400" cy="762000"/>
          </a:xfrm>
          <a:prstGeom prst="rect">
            <a:avLst/>
          </a:prstGeom>
        </p:spPr>
        <p:txBody>
          <a:bodyPr/>
          <a:lstStyle>
            <a:lvl1pPr>
              <a:defRPr sz="4400" b="1">
                <a:solidFill>
                  <a:srgbClr val="0000CC"/>
                </a:solidFill>
                <a:latin typeface="MV Boli" pitchFamily="2" charset="0"/>
                <a:cs typeface="MV Boli" pitchFamily="2" charset="0"/>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4400" b="1" i="0" u="none" strike="noStrike" kern="1200" cap="none" spc="0" normalizeH="0" baseline="0" noProof="0" dirty="0">
              <a:ln>
                <a:noFill/>
              </a:ln>
              <a:solidFill>
                <a:srgbClr val="0000CC"/>
              </a:solidFill>
              <a:effectLst/>
              <a:uLnTx/>
              <a:uFillTx/>
              <a:latin typeface="MV Boli" pitchFamily="2" charset="0"/>
              <a:ea typeface="+mj-ea"/>
              <a:cs typeface="MV Boli" pitchFamily="2" charset="0"/>
            </a:endParaRPr>
          </a:p>
        </p:txBody>
      </p:sp>
      <p:sp>
        <p:nvSpPr>
          <p:cNvPr id="18" name="Title 1"/>
          <p:cNvSpPr txBox="1">
            <a:spLocks/>
          </p:cNvSpPr>
          <p:nvPr userDrawn="1"/>
        </p:nvSpPr>
        <p:spPr bwMode="auto">
          <a:xfrm>
            <a:off x="380999" y="3654425"/>
            <a:ext cx="8447315" cy="54746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4400"/>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200" b="0" i="0" u="none" strike="noStrike" kern="1200" cap="none" spc="0" normalizeH="0" baseline="0" noProof="0" dirty="0">
              <a:ln>
                <a:noFill/>
              </a:ln>
              <a:solidFill>
                <a:srgbClr val="0000CC"/>
              </a:solidFill>
              <a:effectLst/>
              <a:uLnTx/>
              <a:uFillTx/>
              <a:latin typeface="MV Boli" pitchFamily="2" charset="0"/>
              <a:ea typeface="+mj-ea"/>
              <a:cs typeface="MV Boli" pitchFamily="2" charset="0"/>
            </a:endParaRPr>
          </a:p>
        </p:txBody>
      </p:sp>
      <p:sp>
        <p:nvSpPr>
          <p:cNvPr id="19" name="Subtitle 2"/>
          <p:cNvSpPr txBox="1">
            <a:spLocks/>
          </p:cNvSpPr>
          <p:nvPr userDrawn="1"/>
        </p:nvSpPr>
        <p:spPr>
          <a:xfrm>
            <a:off x="1371601" y="4561114"/>
            <a:ext cx="6400800" cy="1752600"/>
          </a:xfrm>
          <a:prstGeom prst="rect">
            <a:avLst/>
          </a:prstGeom>
        </p:spPr>
        <p:txBody>
          <a:bodyPr/>
          <a:lstStyle>
            <a:lvl1pPr marL="0" indent="0" algn="ctr">
              <a:buNone/>
              <a:defRPr sz="2400"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kumimoji="0" lang="en-US" sz="24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endParaRPr kumimoji="0" lang="en-US" sz="2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12" name="Picture 14" descr="ioc_wmo.gif"/>
          <p:cNvPicPr>
            <a:picLocks noChangeAspect="1"/>
          </p:cNvPicPr>
          <p:nvPr userDrawn="1"/>
        </p:nvPicPr>
        <p:blipFill>
          <a:blip r:embed="rId7" cstate="print"/>
          <a:stretch>
            <a:fillRect/>
          </a:stretch>
        </p:blipFill>
        <p:spPr>
          <a:xfrm>
            <a:off x="7745728" y="6185024"/>
            <a:ext cx="1294409" cy="591088"/>
          </a:xfrm>
          <a:prstGeom prst="rect">
            <a:avLst/>
          </a:prstGeom>
        </p:spPr>
      </p:pic>
    </p:spTree>
  </p:cSld>
  <p:clrMap bg1="lt1" tx1="dk1" bg2="lt2" tx2="dk2" accent1="accent1" accent2="accent2" accent3="accent3" accent4="accent4" accent5="accent5" accent6="accent6" hlink="hlink" folHlink="folHlink"/>
  <p:sldLayoutIdLst>
    <p:sldLayoutId id="2147483904" r:id="rId1"/>
    <p:sldLayoutId id="2147483943" r:id="rId2"/>
    <p:sldLayoutId id="2147483944" r:id="rId3"/>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74370" y="274638"/>
            <a:ext cx="6912429" cy="1143000"/>
          </a:xfrm>
          <a:prstGeom prst="rect">
            <a:avLst/>
          </a:prstGeom>
        </p:spPr>
        <p:txBody>
          <a:bodyPr vert="horz" lIns="91440" tIns="45720" rIns="91440" bIns="45720" rtlCol="0" anchor="ctr">
            <a:normAutofit/>
          </a:bodyPr>
          <a:lstStyle/>
          <a:p>
            <a:r>
              <a:rPr lang="en-US" dirty="0" smtClean="0"/>
              <a:t>Outline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1E27A-3F6A-4EE0-A789-4E7FF6C096C2}" type="datetimeFigureOut">
              <a:rPr lang="en-US" smtClean="0"/>
              <a:pPr/>
              <a:t>4/28/2016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386106-D267-4D13-B93D-C99418C7D561}" type="slidenum">
              <a:rPr lang="en-US" smtClean="0"/>
              <a:pPr/>
              <a:t>‹#›</a:t>
            </a:fld>
            <a:endParaRPr lang="en-US"/>
          </a:p>
        </p:txBody>
      </p:sp>
      <p:sp>
        <p:nvSpPr>
          <p:cNvPr id="7" name="Freeform 6"/>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pic>
        <p:nvPicPr>
          <p:cNvPr id="9" name="Picture 8" descr="oceansites-logo.png"/>
          <p:cNvPicPr>
            <a:picLocks noChangeAspect="1"/>
          </p:cNvPicPr>
          <p:nvPr userDrawn="1"/>
        </p:nvPicPr>
        <p:blipFill>
          <a:blip r:embed="rId12" cstate="print"/>
          <a:stretch>
            <a:fillRect/>
          </a:stretch>
        </p:blipFill>
        <p:spPr>
          <a:xfrm>
            <a:off x="141515" y="141515"/>
            <a:ext cx="1460341" cy="1132114"/>
          </a:xfrm>
          <a:prstGeom prst="rect">
            <a:avLst/>
          </a:prstGeom>
        </p:spPr>
      </p:pic>
      <p:sp>
        <p:nvSpPr>
          <p:cNvPr id="8" name="Text Placeholder 7"/>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p:txBody>
      </p:sp>
    </p:spTree>
  </p:cSld>
  <p:clrMap bg1="lt1" tx1="dk1" bg2="lt2" tx2="dk2" accent1="accent1" accent2="accent2" accent3="accent3" accent4="accent4" accent5="accent5" accent6="accent6" hlink="hlink" folHlink="folHlink"/>
  <p:sldLayoutIdLst>
    <p:sldLayoutId id="2147483908" r:id="rId1"/>
    <p:sldLayoutId id="2147483907" r:id="rId2"/>
    <p:sldLayoutId id="2147483909" r:id="rId3"/>
    <p:sldLayoutId id="2147483910" r:id="rId4"/>
    <p:sldLayoutId id="2147483911" r:id="rId5"/>
    <p:sldLayoutId id="2147483913" r:id="rId6"/>
    <p:sldLayoutId id="2147483914" r:id="rId7"/>
    <p:sldLayoutId id="2147483915" r:id="rId8"/>
    <p:sldLayoutId id="2147483916" r:id="rId9"/>
    <p:sldLayoutId id="2147483917" r:id="rId10"/>
  </p:sldLayoutIdLst>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None/>
        <a:defRPr lang="en-US" sz="3200" b="1" kern="1200" smtClean="0">
          <a:solidFill>
            <a:schemeClr val="tx1"/>
          </a:solidFill>
          <a:latin typeface="Cambr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7C0E3-1E38-4D20-A7C6-419034C1FA84}" type="datetimeFigureOut">
              <a:rPr lang="en-US" smtClean="0"/>
              <a:pPr/>
              <a:t>4/28/2016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8D638-2D6D-49ED-A39E-D063DFB42E87}" type="slidenum">
              <a:rPr lang="en-US" smtClean="0"/>
              <a:pPr/>
              <a:t>‹#›</a:t>
            </a:fld>
            <a:endParaRPr lang="en-US"/>
          </a:p>
        </p:txBody>
      </p:sp>
      <p:sp>
        <p:nvSpPr>
          <p:cNvPr id="7" name="Freeform 6"/>
          <p:cNvSpPr/>
          <p:nvPr userDrawn="1"/>
        </p:nvSpPr>
        <p:spPr>
          <a:xfrm rot="10800000">
            <a:off x="0" y="4948238"/>
            <a:ext cx="9144000" cy="27051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55427"/>
              <a:gd name="connsiteX1" fmla="*/ 21600 w 21600"/>
              <a:gd name="connsiteY1" fmla="*/ 0 h 55427"/>
              <a:gd name="connsiteX2" fmla="*/ 21600 w 21600"/>
              <a:gd name="connsiteY2" fmla="*/ 17322 h 55427"/>
              <a:gd name="connsiteX3" fmla="*/ 0 w 21600"/>
              <a:gd name="connsiteY3" fmla="*/ 20172 h 55427"/>
              <a:gd name="connsiteX4" fmla="*/ 0 w 21600"/>
              <a:gd name="connsiteY4" fmla="*/ 0 h 55427"/>
              <a:gd name="connsiteX0" fmla="*/ 0 w 21600"/>
              <a:gd name="connsiteY0" fmla="*/ 19190 h 74617"/>
              <a:gd name="connsiteX1" fmla="*/ 21600 w 21600"/>
              <a:gd name="connsiteY1" fmla="*/ 19190 h 74617"/>
              <a:gd name="connsiteX2" fmla="*/ 21600 w 21600"/>
              <a:gd name="connsiteY2" fmla="*/ 36512 h 74617"/>
              <a:gd name="connsiteX3" fmla="*/ 0 w 21600"/>
              <a:gd name="connsiteY3" fmla="*/ 39362 h 74617"/>
              <a:gd name="connsiteX4" fmla="*/ 0 w 21600"/>
              <a:gd name="connsiteY4" fmla="*/ 19190 h 74617"/>
              <a:gd name="connsiteX0" fmla="*/ 0 w 21600"/>
              <a:gd name="connsiteY0" fmla="*/ 19190 h 67609"/>
              <a:gd name="connsiteX1" fmla="*/ 21600 w 21600"/>
              <a:gd name="connsiteY1" fmla="*/ 19190 h 67609"/>
              <a:gd name="connsiteX2" fmla="*/ 21600 w 21600"/>
              <a:gd name="connsiteY2" fmla="*/ 36512 h 67609"/>
              <a:gd name="connsiteX3" fmla="*/ 0 w 21600"/>
              <a:gd name="connsiteY3" fmla="*/ 39362 h 67609"/>
              <a:gd name="connsiteX4" fmla="*/ 0 w 21600"/>
              <a:gd name="connsiteY4" fmla="*/ 19190 h 676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67609">
                <a:moveTo>
                  <a:pt x="0" y="19190"/>
                </a:moveTo>
                <a:lnTo>
                  <a:pt x="21600" y="19190"/>
                </a:lnTo>
                <a:lnTo>
                  <a:pt x="21600" y="36512"/>
                </a:lnTo>
                <a:cubicBezTo>
                  <a:pt x="10775" y="0"/>
                  <a:pt x="1971" y="67609"/>
                  <a:pt x="0" y="39362"/>
                </a:cubicBezTo>
                <a:lnTo>
                  <a:pt x="0" y="19190"/>
                </a:lnTo>
                <a:close/>
              </a:path>
            </a:pathLst>
          </a:cu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osmc.noaa.gov/"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6.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7" Type="http://schemas.openxmlformats.org/officeDocument/2006/relationships/hyperlink" Target="http://data.nodc.noaa.gov/thredds/catalog/ndbc/oceansites/catalog.html"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hyperlink" Target="http://data.nodc.noaa.gov/geoportal/" TargetMode="External"/><Relationship Id="rId5" Type="http://schemas.openxmlformats.org/officeDocument/2006/relationships/hyperlink" Target="http://data.nodc.noaa.gov/ndbc/oceansites/" TargetMode="Externa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86525" y="2975206"/>
            <a:ext cx="8490856" cy="232519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err="1"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OceanSITES</a:t>
            </a:r>
            <a:r>
              <a:rPr kumimoji="0" lang="en-US" sz="40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 </a:t>
            </a:r>
            <a:r>
              <a:rPr lang="en-US" sz="4000" b="1" dirty="0" smtClean="0">
                <a:effectLst>
                  <a:outerShdw blurRad="38100" dist="38100" dir="2700000" algn="tl">
                    <a:srgbClr val="000000">
                      <a:alpha val="43137"/>
                    </a:srgbClr>
                  </a:outerShdw>
                </a:effectLst>
                <a:latin typeface="+mj-lt"/>
                <a:cs typeface="Arial" pitchFamily="34" charset="0"/>
              </a:rPr>
              <a:t>DMT Report </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4400" b="1" i="0" u="none" strike="noStrike" kern="1200" cap="none" spc="0" normalizeH="0" baseline="0" noProof="0" dirty="0" smtClean="0">
                <a:ln>
                  <a:noFill/>
                </a:ln>
                <a:solidFill>
                  <a:schemeClr val="tx1"/>
                </a:solidFill>
                <a:effectLst/>
                <a:uLnTx/>
                <a:uFillTx/>
                <a:latin typeface="+mj-lt"/>
                <a:ea typeface="+mj-ea"/>
                <a:cs typeface="+mj-cs"/>
              </a:rPr>
              <a:t> </a:t>
            </a:r>
            <a:br>
              <a:rPr kumimoji="0" lang="en-US" sz="4400" b="1" i="0" u="none" strike="noStrike" kern="1200" cap="none" spc="0" normalizeH="0" baseline="0" noProof="0" dirty="0" smtClean="0">
                <a:ln>
                  <a:noFill/>
                </a:ln>
                <a:solidFill>
                  <a:schemeClr val="tx1"/>
                </a:solidFill>
                <a:effectLst/>
                <a:uLnTx/>
                <a:uFillTx/>
                <a:latin typeface="+mj-lt"/>
                <a:ea typeface="+mj-ea"/>
                <a:cs typeface="+mj-cs"/>
              </a:rPr>
            </a:br>
            <a:r>
              <a:rPr kumimoji="0" lang="en-US" sz="2000" b="1" i="0" u="none" strike="noStrike" kern="1200" cap="none" spc="0" normalizeH="0" baseline="0" noProof="0" dirty="0" err="1" smtClean="0">
                <a:ln>
                  <a:noFill/>
                </a:ln>
                <a:solidFill>
                  <a:schemeClr val="tx1"/>
                </a:solidFill>
                <a:effectLst/>
                <a:uLnTx/>
                <a:uFillTx/>
                <a:latin typeface="+mj-lt"/>
                <a:ea typeface="+mj-ea"/>
                <a:cs typeface="+mj-cs"/>
              </a:rPr>
              <a:t>OceanSITES</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2016</a:t>
            </a:r>
            <a:r>
              <a:rPr kumimoji="0" lang="en-US" sz="2000" b="0" i="0" u="none" strike="noStrike" kern="1200" cap="none" spc="0" normalizeH="0" baseline="0" noProof="0" dirty="0" smtClean="0">
                <a:ln>
                  <a:noFill/>
                </a:ln>
                <a:solidFill>
                  <a:schemeClr val="tx1"/>
                </a:solidFill>
                <a:effectLst/>
                <a:uLnTx/>
                <a:uFillTx/>
                <a:latin typeface="+mj-lt"/>
                <a:ea typeface="+mj-ea"/>
                <a:cs typeface="+mj-cs"/>
              </a:rPr>
              <a:t/>
            </a:r>
            <a:br>
              <a:rPr kumimoji="0" lang="en-US" sz="2000" b="0" i="0" u="none" strike="noStrike" kern="1200" cap="none" spc="0" normalizeH="0" baseline="0" noProof="0" dirty="0" smtClean="0">
                <a:ln>
                  <a:noFill/>
                </a:ln>
                <a:solidFill>
                  <a:schemeClr val="tx1"/>
                </a:solidFill>
                <a:effectLst/>
                <a:uLnTx/>
                <a:uFillTx/>
                <a:latin typeface="+mj-lt"/>
                <a:ea typeface="+mj-ea"/>
                <a:cs typeface="+mj-cs"/>
              </a:rPr>
            </a:br>
            <a:r>
              <a:rPr kumimoji="0" lang="en-US" sz="2000" b="1" i="0" u="none" strike="noStrike" kern="1200" cap="none" spc="0" normalizeH="0" baseline="0" noProof="0" dirty="0" smtClean="0">
                <a:ln>
                  <a:noFill/>
                </a:ln>
                <a:solidFill>
                  <a:schemeClr val="tx1"/>
                </a:solidFill>
                <a:effectLst/>
                <a:uLnTx/>
                <a:uFillTx/>
                <a:latin typeface="+mj-lt"/>
                <a:ea typeface="+mj-ea"/>
                <a:cs typeface="+mj-cs"/>
              </a:rPr>
              <a:t>11</a:t>
            </a:r>
            <a:r>
              <a:rPr kumimoji="0" lang="en-US" sz="2000" b="1" i="0" u="none" strike="noStrike" kern="1200" cap="none" spc="0" normalizeH="0" baseline="30000" noProof="0" dirty="0" smtClean="0">
                <a:ln>
                  <a:noFill/>
                </a:ln>
                <a:solidFill>
                  <a:schemeClr val="tx1"/>
                </a:solidFill>
                <a:effectLst/>
                <a:uLnTx/>
                <a:uFillTx/>
                <a:latin typeface="+mj-lt"/>
                <a:ea typeface="+mj-ea"/>
                <a:cs typeface="+mj-cs"/>
              </a:rPr>
              <a:t>th</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Steering Committee and 8</a:t>
            </a:r>
            <a:r>
              <a:rPr kumimoji="0" lang="en-US" sz="2000" b="1" i="0" u="none" strike="noStrike" kern="1200" cap="none" spc="0" normalizeH="0" baseline="30000" noProof="0" dirty="0" smtClean="0">
                <a:ln>
                  <a:noFill/>
                </a:ln>
                <a:solidFill>
                  <a:schemeClr val="tx1"/>
                </a:solidFill>
                <a:effectLst/>
                <a:uLnTx/>
                <a:uFillTx/>
                <a:latin typeface="+mj-lt"/>
                <a:ea typeface="+mj-ea"/>
                <a:cs typeface="+mj-cs"/>
              </a:rPr>
              <a:t>th</a:t>
            </a:r>
            <a:r>
              <a:rPr kumimoji="0" lang="en-US" sz="2000" b="1" i="0" u="none" strike="noStrike" kern="1200" cap="none" spc="0" normalizeH="0" baseline="0" noProof="0" dirty="0" smtClean="0">
                <a:ln>
                  <a:noFill/>
                </a:ln>
                <a:solidFill>
                  <a:schemeClr val="tx1"/>
                </a:solidFill>
                <a:effectLst/>
                <a:uLnTx/>
                <a:uFillTx/>
                <a:latin typeface="+mj-lt"/>
                <a:ea typeface="+mj-ea"/>
                <a:cs typeface="+mj-cs"/>
              </a:rPr>
              <a:t> Data Management Team Meeting</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Subtitle 2"/>
          <p:cNvSpPr txBox="1">
            <a:spLocks/>
          </p:cNvSpPr>
          <p:nvPr/>
        </p:nvSpPr>
        <p:spPr>
          <a:xfrm>
            <a:off x="0" y="6599263"/>
            <a:ext cx="8120418" cy="340625"/>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1400" b="1" i="0" u="none" strike="noStrike" kern="1200" cap="none" spc="0" normalizeH="0" baseline="0" noProof="0" smtClean="0">
                <a:ln>
                  <a:noFill/>
                </a:ln>
                <a:solidFill>
                  <a:schemeClr val="tx1">
                    <a:lumMod val="65000"/>
                    <a:lumOff val="35000"/>
                  </a:schemeClr>
                </a:solidFill>
                <a:effectLst/>
                <a:uLnTx/>
                <a:uFillTx/>
                <a:latin typeface="+mj-lt"/>
                <a:ea typeface="+mn-ea"/>
                <a:cs typeface="+mn-cs"/>
              </a:rPr>
              <a:t>National Oceanography Centre, Southampton, United Kingdom 25 - 29 April 2016</a:t>
            </a:r>
            <a:endParaRPr kumimoji="0" lang="en-US" sz="1400" b="0" i="0" u="none" strike="noStrike" kern="1200" cap="none" spc="0" normalizeH="0" baseline="0" noProof="0" dirty="0">
              <a:ln>
                <a:noFill/>
              </a:ln>
              <a:solidFill>
                <a:schemeClr val="tx1">
                  <a:lumMod val="65000"/>
                  <a:lumOff val="35000"/>
                </a:schemeClr>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22514" y="1447800"/>
            <a:ext cx="8109858" cy="4876799"/>
          </a:xfrm>
        </p:spPr>
        <p:txBody>
          <a:bodyPr/>
          <a:lstStyle/>
          <a:p>
            <a:r>
              <a:rPr lang="en-US" sz="2000" b="1" dirty="0" smtClean="0">
                <a:latin typeface="+mn-lt"/>
              </a:rPr>
              <a:t>ISSUE: Individual PIs have the ability to self declare as RDACS.  However, when they lack the ability to create the files, the burden for tech support falls on the GDACs.  This isn’t sustainable.  </a:t>
            </a:r>
          </a:p>
          <a:p>
            <a:endParaRPr lang="en-US" sz="2000" b="1" dirty="0" smtClean="0">
              <a:latin typeface="+mn-lt"/>
            </a:endParaRPr>
          </a:p>
          <a:p>
            <a:r>
              <a:rPr lang="en-US" sz="2000" b="1" dirty="0" smtClean="0">
                <a:latin typeface="+mn-lt"/>
              </a:rPr>
              <a:t>ACTION: Determine a better way to distribute the tech support role across DMT. (“Adopt a PI”, rotating help desk </a:t>
            </a:r>
            <a:r>
              <a:rPr lang="en-US" sz="2000" b="1" dirty="0" err="1" smtClean="0">
                <a:latin typeface="+mn-lt"/>
              </a:rPr>
              <a:t>etc</a:t>
            </a:r>
            <a:r>
              <a:rPr lang="en-US" sz="2000" b="1" dirty="0" smtClean="0">
                <a:latin typeface="+mn-lt"/>
              </a:rPr>
              <a:t>)</a:t>
            </a:r>
          </a:p>
          <a:p>
            <a:r>
              <a:rPr lang="en-US" sz="2000" b="1" dirty="0" smtClean="0">
                <a:latin typeface="+mn-lt"/>
              </a:rPr>
              <a:t>ACTION: Create a repository for code sharing at github.com/</a:t>
            </a:r>
            <a:r>
              <a:rPr lang="en-US" sz="2000" b="1" dirty="0" err="1" smtClean="0">
                <a:latin typeface="+mn-lt"/>
              </a:rPr>
              <a:t>oceansites</a:t>
            </a:r>
            <a:r>
              <a:rPr lang="en-US" sz="2000" b="1" dirty="0" smtClean="0">
                <a:latin typeface="+mn-lt"/>
              </a:rPr>
              <a:t>.  (E.g. github.com/</a:t>
            </a:r>
            <a:r>
              <a:rPr lang="en-US" sz="2000" b="1" dirty="0" err="1" smtClean="0">
                <a:latin typeface="+mn-lt"/>
              </a:rPr>
              <a:t>ioos</a:t>
            </a:r>
            <a:r>
              <a:rPr lang="en-US" sz="2000" b="1" dirty="0" smtClean="0">
                <a:latin typeface="+mn-lt"/>
              </a:rPr>
              <a:t> and ioos.github.io)  </a:t>
            </a:r>
          </a:p>
          <a:p>
            <a:r>
              <a:rPr lang="en-US" sz="2000" b="1" dirty="0" smtClean="0">
                <a:latin typeface="+mn-lt"/>
              </a:rPr>
              <a:t>ACTION: Website enhancements to create a better knowledge base.</a:t>
            </a:r>
          </a:p>
        </p:txBody>
      </p:sp>
      <p:sp>
        <p:nvSpPr>
          <p:cNvPr id="6" name="Title 3"/>
          <p:cNvSpPr txBox="1">
            <a:spLocks/>
          </p:cNvSpPr>
          <p:nvPr/>
        </p:nvSpPr>
        <p:spPr>
          <a:xfrm>
            <a:off x="0" y="56864"/>
            <a:ext cx="9143999" cy="729343"/>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GDAC /</a:t>
            </a:r>
            <a:r>
              <a:rPr kumimoji="0" lang="en-US" sz="3200" b="1"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 RDAC Interactions</a:t>
            </a:r>
            <a:endPar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endParaRPr>
          </a:p>
        </p:txBody>
      </p:sp>
    </p:spTree>
    <p:extLst>
      <p:ext uri="{BB962C8B-B14F-4D97-AF65-F5344CB8AC3E}">
        <p14:creationId xmlns:p14="http://schemas.microsoft.com/office/powerpoint/2010/main" val="683413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22514" y="1447800"/>
            <a:ext cx="8109858" cy="4876799"/>
          </a:xfrm>
        </p:spPr>
        <p:txBody>
          <a:bodyPr/>
          <a:lstStyle/>
          <a:p>
            <a:r>
              <a:rPr lang="en-US" sz="2000" b="1" dirty="0" smtClean="0">
                <a:latin typeface="+mn-lt"/>
              </a:rPr>
              <a:t>ISSUE: Lack of information on PLATFORM/WMO ID prohibits tracking real time GTS distribution  (</a:t>
            </a:r>
            <a:r>
              <a:rPr lang="en-US" sz="2000" b="1" dirty="0" smtClean="0">
                <a:latin typeface="+mn-lt"/>
                <a:hlinkClick r:id="rId3"/>
              </a:rPr>
              <a:t>www.osmc.noaa.gov</a:t>
            </a:r>
            <a:r>
              <a:rPr lang="en-US" sz="2000" b="1" dirty="0" smtClean="0">
                <a:latin typeface="+mn-lt"/>
              </a:rPr>
              <a:t> for GTS tracking)</a:t>
            </a:r>
          </a:p>
          <a:p>
            <a:endParaRPr lang="en-US" sz="2000" b="1" dirty="0" smtClean="0">
              <a:latin typeface="+mn-lt"/>
            </a:endParaRPr>
          </a:p>
        </p:txBody>
      </p:sp>
      <p:sp>
        <p:nvSpPr>
          <p:cNvPr id="6" name="Title 3"/>
          <p:cNvSpPr txBox="1">
            <a:spLocks/>
          </p:cNvSpPr>
          <p:nvPr/>
        </p:nvSpPr>
        <p:spPr>
          <a:xfrm>
            <a:off x="0" y="56864"/>
            <a:ext cx="9143999" cy="729343"/>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Real Time Tracking</a:t>
            </a:r>
            <a:endPar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endParaRPr>
          </a:p>
        </p:txBody>
      </p:sp>
      <p:pic>
        <p:nvPicPr>
          <p:cNvPr id="1026" name="Picture 2" descr="http://osmc.noaa.gov/Monitor/output/BF80458DD213771F5591E0A3A0DB6C28_plot_imag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82082"/>
            <a:ext cx="7671462" cy="429066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95785" y="6428091"/>
            <a:ext cx="7468711" cy="369332"/>
          </a:xfrm>
          <a:prstGeom prst="rect">
            <a:avLst/>
          </a:prstGeom>
          <a:noFill/>
        </p:spPr>
        <p:txBody>
          <a:bodyPr wrap="none" rtlCol="0">
            <a:spAutoFit/>
          </a:bodyPr>
          <a:lstStyle/>
          <a:p>
            <a:r>
              <a:rPr lang="en-US" dirty="0" smtClean="0"/>
              <a:t>ACTION: Review and update </a:t>
            </a:r>
            <a:r>
              <a:rPr lang="en-US" dirty="0" err="1" smtClean="0"/>
              <a:t>OceanSITES</a:t>
            </a:r>
            <a:r>
              <a:rPr lang="en-US" dirty="0" smtClean="0"/>
              <a:t> Master Catalog spreadsheet</a:t>
            </a:r>
            <a:endParaRPr lang="en-US" dirty="0"/>
          </a:p>
        </p:txBody>
      </p:sp>
    </p:spTree>
    <p:extLst>
      <p:ext uri="{BB962C8B-B14F-4D97-AF65-F5344CB8AC3E}">
        <p14:creationId xmlns:p14="http://schemas.microsoft.com/office/powerpoint/2010/main" val="683413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9448" y="2476832"/>
            <a:ext cx="8113124" cy="3170099"/>
          </a:xfrm>
          <a:prstGeom prst="rect">
            <a:avLst/>
          </a:prstGeom>
        </p:spPr>
        <p:txBody>
          <a:bodyPr wrap="square">
            <a:spAutoFit/>
          </a:bodyPr>
          <a:lstStyle/>
          <a:p>
            <a:pPr lvl="0">
              <a:spcBef>
                <a:spcPts val="0"/>
              </a:spcBef>
            </a:pPr>
            <a:r>
              <a:rPr lang="en" sz="2000" dirty="0"/>
              <a:t>As of April 12, 2016 Checked by a Program:</a:t>
            </a:r>
          </a:p>
          <a:p>
            <a:pPr marL="457200" lvl="0" indent="-292100">
              <a:spcBef>
                <a:spcPts val="0"/>
              </a:spcBef>
              <a:buSzPct val="55555"/>
              <a:buChar char="○"/>
            </a:pPr>
            <a:r>
              <a:rPr lang="en" sz="2000" dirty="0"/>
              <a:t>Site code problems: 477 data files</a:t>
            </a:r>
          </a:p>
          <a:p>
            <a:pPr marL="457200" lvl="0" indent="-292100">
              <a:spcBef>
                <a:spcPts val="0"/>
              </a:spcBef>
              <a:buSzPct val="55555"/>
              <a:buChar char="○"/>
            </a:pPr>
            <a:r>
              <a:rPr lang="en" sz="2000" dirty="0"/>
              <a:t>Platform code problems: 509 data files</a:t>
            </a:r>
          </a:p>
          <a:p>
            <a:pPr marL="457200" lvl="0" indent="-292100">
              <a:spcBef>
                <a:spcPts val="0"/>
              </a:spcBef>
              <a:buSzPct val="55555"/>
              <a:buChar char="○"/>
            </a:pPr>
            <a:r>
              <a:rPr lang="en" sz="2000" dirty="0"/>
              <a:t>Unknown institution: 1 file</a:t>
            </a:r>
          </a:p>
          <a:p>
            <a:pPr marL="457200" lvl="0" indent="-292100">
              <a:spcBef>
                <a:spcPts val="0"/>
              </a:spcBef>
              <a:buSzPct val="55555"/>
              <a:buChar char="○"/>
            </a:pPr>
            <a:r>
              <a:rPr lang="en" sz="2000" dirty="0"/>
              <a:t>Unknown PI: 1 file</a:t>
            </a:r>
          </a:p>
          <a:p>
            <a:pPr marL="457200" lvl="0" indent="-292100">
              <a:spcBef>
                <a:spcPts val="0"/>
              </a:spcBef>
              <a:buSzPct val="55555"/>
              <a:buChar char="○"/>
            </a:pPr>
            <a:r>
              <a:rPr lang="en" sz="2000" dirty="0"/>
              <a:t>Unknown convention: 2883 data files</a:t>
            </a:r>
          </a:p>
          <a:p>
            <a:pPr marL="457200" lvl="0" indent="-292100">
              <a:spcBef>
                <a:spcPts val="0"/>
              </a:spcBef>
              <a:buSzPct val="55555"/>
              <a:buChar char="○"/>
            </a:pPr>
            <a:r>
              <a:rPr lang="en" sz="2000" dirty="0"/>
              <a:t>Unknow vertical range: 79 data files</a:t>
            </a:r>
          </a:p>
          <a:p>
            <a:pPr marL="457200" lvl="0" indent="-292100">
              <a:spcBef>
                <a:spcPts val="0"/>
              </a:spcBef>
              <a:buSzPct val="55555"/>
              <a:buChar char="○"/>
            </a:pPr>
            <a:r>
              <a:rPr lang="en" sz="2000" dirty="0"/>
              <a:t>Time dimension starting at 1950-01-01T00:00:00Z: 21258 (over 30908)</a:t>
            </a:r>
          </a:p>
          <a:p>
            <a:pPr marL="457200" lvl="0" indent="-292100">
              <a:spcBef>
                <a:spcPts val="0"/>
              </a:spcBef>
              <a:buSzPct val="71428"/>
              <a:buChar char="○"/>
            </a:pPr>
            <a:r>
              <a:rPr lang="en" sz="2000" dirty="0"/>
              <a:t>Some bad standard names, e.g. </a:t>
            </a:r>
            <a:r>
              <a:rPr lang="en" sz="1600" dirty="0">
                <a:solidFill>
                  <a:srgbClr val="FF0000"/>
                </a:solidFill>
                <a:latin typeface="Arial"/>
                <a:ea typeface="Arial"/>
                <a:cs typeface="Arial"/>
                <a:sym typeface="Arial"/>
              </a:rPr>
              <a:t>WC_DissNitrogen</a:t>
            </a:r>
          </a:p>
        </p:txBody>
      </p:sp>
      <p:sp>
        <p:nvSpPr>
          <p:cNvPr id="5" name="Title 3"/>
          <p:cNvSpPr txBox="1">
            <a:spLocks/>
          </p:cNvSpPr>
          <p:nvPr/>
        </p:nvSpPr>
        <p:spPr>
          <a:xfrm>
            <a:off x="0" y="56864"/>
            <a:ext cx="9143999" cy="729343"/>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GDAC Error Tracking/Correcting</a:t>
            </a:r>
            <a:endPar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endParaRPr>
          </a:p>
        </p:txBody>
      </p:sp>
      <p:sp>
        <p:nvSpPr>
          <p:cNvPr id="6" name="Content Placeholder 4"/>
          <p:cNvSpPr txBox="1">
            <a:spLocks/>
          </p:cNvSpPr>
          <p:nvPr/>
        </p:nvSpPr>
        <p:spPr>
          <a:xfrm>
            <a:off x="522514" y="1447800"/>
            <a:ext cx="8109858" cy="4876799"/>
          </a:xfrm>
          <a:prstGeom prst="rect">
            <a:avLst/>
          </a:prstGeom>
        </p:spPr>
        <p:txBody>
          <a:bodyPr/>
          <a:lstStyle>
            <a:lvl1pPr marL="342900" indent="-342900" algn="l" defTabSz="914400" rtl="0" eaLnBrk="1" latinLnBrk="0" hangingPunct="1">
              <a:spcBef>
                <a:spcPct val="20000"/>
              </a:spcBef>
              <a:buFont typeface="Arial" pitchFamily="34" charset="0"/>
              <a:buNone/>
              <a:defRPr lang="en-US" sz="3200" b="1" kern="1200" smtClean="0">
                <a:solidFill>
                  <a:schemeClr val="tx1"/>
                </a:solidFill>
                <a:latin typeface="Cambria"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n-US" sz="2000" dirty="0" smtClean="0">
                <a:latin typeface="+mn-lt"/>
              </a:rPr>
              <a:t>ISSUE: GDACs will be instituting more error tracking and may have the ability to correct minor errors.  This breaks the provenance tracking and a decision to proceed is needed.</a:t>
            </a:r>
          </a:p>
          <a:p>
            <a:pPr fontAlgn="auto">
              <a:spcAft>
                <a:spcPts val="0"/>
              </a:spcAft>
            </a:pPr>
            <a:endParaRPr lang="en-US" sz="2000" dirty="0">
              <a:latin typeface="+mn-lt"/>
            </a:endParaRPr>
          </a:p>
        </p:txBody>
      </p:sp>
    </p:spTree>
    <p:extLst>
      <p:ext uri="{BB962C8B-B14F-4D97-AF65-F5344CB8AC3E}">
        <p14:creationId xmlns:p14="http://schemas.microsoft.com/office/powerpoint/2010/main" val="2821572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22514" y="1447800"/>
            <a:ext cx="8109858" cy="4876799"/>
          </a:xfrm>
        </p:spPr>
        <p:txBody>
          <a:bodyPr/>
          <a:lstStyle/>
          <a:p>
            <a:r>
              <a:rPr lang="en-US" sz="2000" b="1" dirty="0" smtClean="0">
                <a:latin typeface="+mn-lt"/>
              </a:rPr>
              <a:t>ISSUE: Delayed mode files exist with higher quality data than the original real time files.  Should we serve both, or should D files replace R files?</a:t>
            </a:r>
          </a:p>
          <a:p>
            <a:endParaRPr lang="en-US" sz="2000" b="1" dirty="0" smtClean="0">
              <a:latin typeface="+mn-lt"/>
            </a:endParaRPr>
          </a:p>
        </p:txBody>
      </p:sp>
      <p:sp>
        <p:nvSpPr>
          <p:cNvPr id="6" name="Title 3"/>
          <p:cNvSpPr txBox="1">
            <a:spLocks/>
          </p:cNvSpPr>
          <p:nvPr/>
        </p:nvSpPr>
        <p:spPr>
          <a:xfrm>
            <a:off x="0" y="56864"/>
            <a:ext cx="9143999" cy="729343"/>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Real Time/Delayed</a:t>
            </a:r>
            <a:r>
              <a:rPr kumimoji="0" lang="en-US" sz="3200" b="1"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 Mode File Publication</a:t>
            </a:r>
            <a:endPar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endParaRPr>
          </a:p>
        </p:txBody>
      </p:sp>
      <p:sp>
        <p:nvSpPr>
          <p:cNvPr id="2" name="TextBox 1"/>
          <p:cNvSpPr txBox="1"/>
          <p:nvPr/>
        </p:nvSpPr>
        <p:spPr>
          <a:xfrm>
            <a:off x="395785" y="6428091"/>
            <a:ext cx="8661345" cy="369332"/>
          </a:xfrm>
          <a:prstGeom prst="rect">
            <a:avLst/>
          </a:prstGeom>
          <a:noFill/>
        </p:spPr>
        <p:txBody>
          <a:bodyPr wrap="none" rtlCol="0">
            <a:spAutoFit/>
          </a:bodyPr>
          <a:lstStyle/>
          <a:p>
            <a:r>
              <a:rPr lang="en-US" dirty="0" smtClean="0"/>
              <a:t>ACTION: Decision, update Data Provider Guide.  Determine implementation issues.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194578918"/>
              </p:ext>
            </p:extLst>
          </p:nvPr>
        </p:nvGraphicFramePr>
        <p:xfrm>
          <a:off x="764275" y="2238231"/>
          <a:ext cx="7124131" cy="2715905"/>
        </p:xfrm>
        <a:graphic>
          <a:graphicData uri="http://schemas.openxmlformats.org/drawingml/2006/table">
            <a:tbl>
              <a:tblPr/>
              <a:tblGrid>
                <a:gridCol w="2634475"/>
                <a:gridCol w="4489656"/>
              </a:tblGrid>
              <a:tr h="543181">
                <a:tc>
                  <a:txBody>
                    <a:bodyPr/>
                    <a:lstStyle/>
                    <a:p>
                      <a:pPr algn="l" fontAlgn="b"/>
                      <a:r>
                        <a:rPr lang="en-US" sz="2000" b="0" i="0" u="none" strike="noStrike">
                          <a:solidFill>
                            <a:srgbClr val="000000"/>
                          </a:solidFill>
                          <a:effectLst/>
                          <a:latin typeface="Calibri"/>
                        </a:rPr>
                        <a:t>KEO</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a:rPr>
                        <a:t>OS_KEO_2007KE003B_R_TS-1day.nc</a:t>
                      </a:r>
                    </a:p>
                  </a:txBody>
                  <a:tcPr marL="9525" marR="9525" marT="9525" marB="0" anchor="b">
                    <a:lnL>
                      <a:noFill/>
                    </a:lnL>
                    <a:lnR>
                      <a:noFill/>
                    </a:lnR>
                    <a:lnT>
                      <a:noFill/>
                    </a:lnT>
                    <a:lnB>
                      <a:noFill/>
                    </a:lnB>
                  </a:tcPr>
                </a:tc>
              </a:tr>
              <a:tr h="543181">
                <a:tc>
                  <a:txBody>
                    <a:bodyPr/>
                    <a:lstStyle/>
                    <a:p>
                      <a:pPr algn="l" fontAlgn="b"/>
                      <a:r>
                        <a:rPr lang="en-US" sz="2000" b="0" i="0" u="none" strike="noStrike">
                          <a:solidFill>
                            <a:srgbClr val="000000"/>
                          </a:solidFill>
                          <a:effectLst/>
                          <a:latin typeface="Calibri"/>
                        </a:rPr>
                        <a:t>KEO</a:t>
                      </a:r>
                    </a:p>
                  </a:txBody>
                  <a:tcPr marL="9525" marR="9525" marT="9525" marB="0" anchor="b">
                    <a:lnL>
                      <a:noFill/>
                    </a:lnL>
                    <a:lnR>
                      <a:noFill/>
                    </a:lnR>
                    <a:lnT>
                      <a:noFill/>
                    </a:lnT>
                    <a:lnB>
                      <a:noFill/>
                    </a:lnB>
                    <a:solidFill>
                      <a:srgbClr val="D9D9D9"/>
                    </a:solidFill>
                  </a:tcPr>
                </a:tc>
                <a:tc>
                  <a:txBody>
                    <a:bodyPr/>
                    <a:lstStyle/>
                    <a:p>
                      <a:pPr algn="l" fontAlgn="b"/>
                      <a:r>
                        <a:rPr lang="en-US" sz="2000" b="0" i="0" u="none" strike="noStrike">
                          <a:solidFill>
                            <a:srgbClr val="000000"/>
                          </a:solidFill>
                          <a:effectLst/>
                          <a:latin typeface="Calibri"/>
                        </a:rPr>
                        <a:t>OS_KEO_2007KE003B_D_MET_10min.nc</a:t>
                      </a:r>
                    </a:p>
                  </a:txBody>
                  <a:tcPr marL="9525" marR="9525" marT="9525" marB="0" anchor="b">
                    <a:lnL>
                      <a:noFill/>
                    </a:lnL>
                    <a:lnR>
                      <a:noFill/>
                    </a:lnR>
                    <a:lnT>
                      <a:noFill/>
                    </a:lnT>
                    <a:lnB>
                      <a:noFill/>
                    </a:lnB>
                    <a:solidFill>
                      <a:srgbClr val="D9D9D9"/>
                    </a:solidFill>
                  </a:tcPr>
                </a:tc>
              </a:tr>
              <a:tr h="543181">
                <a:tc>
                  <a:txBody>
                    <a:bodyPr/>
                    <a:lstStyle/>
                    <a:p>
                      <a:pPr algn="l" fontAlgn="b"/>
                      <a:r>
                        <a:rPr lang="en-US" sz="2000" b="0" i="0" u="none" strike="noStrike">
                          <a:solidFill>
                            <a:srgbClr val="000000"/>
                          </a:solidFill>
                          <a:effectLst/>
                          <a:latin typeface="Calibri"/>
                        </a:rPr>
                        <a:t>KEO</a:t>
                      </a:r>
                    </a:p>
                  </a:txBody>
                  <a:tcPr marL="9525" marR="9525" marT="9525" marB="0" anchor="b">
                    <a:lnL>
                      <a:noFill/>
                    </a:lnL>
                    <a:lnR>
                      <a:noFill/>
                    </a:lnR>
                    <a:lnT>
                      <a:noFill/>
                    </a:lnT>
                    <a:lnB>
                      <a:noFill/>
                    </a:lnB>
                  </a:tcPr>
                </a:tc>
                <a:tc>
                  <a:txBody>
                    <a:bodyPr/>
                    <a:lstStyle/>
                    <a:p>
                      <a:pPr algn="l" fontAlgn="b"/>
                      <a:r>
                        <a:rPr lang="en-US" sz="2000" b="0" i="0" u="none" strike="noStrike">
                          <a:solidFill>
                            <a:srgbClr val="000000"/>
                          </a:solidFill>
                          <a:effectLst/>
                          <a:latin typeface="Calibri"/>
                        </a:rPr>
                        <a:t>OS_KEO_2007KE003B_D_RAD_2min.nc</a:t>
                      </a:r>
                    </a:p>
                  </a:txBody>
                  <a:tcPr marL="9525" marR="9525" marT="9525" marB="0" anchor="b">
                    <a:lnL>
                      <a:noFill/>
                    </a:lnL>
                    <a:lnR>
                      <a:noFill/>
                    </a:lnR>
                    <a:lnT>
                      <a:noFill/>
                    </a:lnT>
                    <a:lnB>
                      <a:noFill/>
                    </a:lnB>
                  </a:tcPr>
                </a:tc>
              </a:tr>
              <a:tr h="543181">
                <a:tc>
                  <a:txBody>
                    <a:bodyPr/>
                    <a:lstStyle/>
                    <a:p>
                      <a:pPr algn="l" fontAlgn="b"/>
                      <a:r>
                        <a:rPr lang="en-US" sz="2000" b="0" i="0" u="none" strike="noStrike">
                          <a:solidFill>
                            <a:srgbClr val="000000"/>
                          </a:solidFill>
                          <a:effectLst/>
                          <a:latin typeface="Calibri"/>
                        </a:rPr>
                        <a:t>KEO</a:t>
                      </a:r>
                    </a:p>
                  </a:txBody>
                  <a:tcPr marL="9525" marR="9525" marT="9525" marB="0" anchor="b">
                    <a:lnL>
                      <a:noFill/>
                    </a:lnL>
                    <a:lnR>
                      <a:noFill/>
                    </a:lnR>
                    <a:lnT>
                      <a:noFill/>
                    </a:lnT>
                    <a:lnB>
                      <a:noFill/>
                    </a:lnB>
                    <a:solidFill>
                      <a:srgbClr val="D9D9D9"/>
                    </a:solidFill>
                  </a:tcPr>
                </a:tc>
                <a:tc>
                  <a:txBody>
                    <a:bodyPr/>
                    <a:lstStyle/>
                    <a:p>
                      <a:pPr algn="l" fontAlgn="b"/>
                      <a:r>
                        <a:rPr lang="en-US" sz="2000" b="0" i="0" u="none" strike="noStrike">
                          <a:solidFill>
                            <a:srgbClr val="000000"/>
                          </a:solidFill>
                          <a:effectLst/>
                          <a:latin typeface="Calibri"/>
                        </a:rPr>
                        <a:t>OS_KEO_2007KE003B_D_SALT_1hr.nc</a:t>
                      </a:r>
                    </a:p>
                  </a:txBody>
                  <a:tcPr marL="9525" marR="9525" marT="9525" marB="0" anchor="b">
                    <a:lnL>
                      <a:noFill/>
                    </a:lnL>
                    <a:lnR>
                      <a:noFill/>
                    </a:lnR>
                    <a:lnT>
                      <a:noFill/>
                    </a:lnT>
                    <a:lnB>
                      <a:noFill/>
                    </a:lnB>
                    <a:solidFill>
                      <a:srgbClr val="D9D9D9"/>
                    </a:solidFill>
                  </a:tcPr>
                </a:tc>
              </a:tr>
              <a:tr h="543181">
                <a:tc>
                  <a:txBody>
                    <a:bodyPr/>
                    <a:lstStyle/>
                    <a:p>
                      <a:pPr algn="l" fontAlgn="b"/>
                      <a:r>
                        <a:rPr lang="en-US" sz="2000" b="0" i="0" u="none" strike="noStrike">
                          <a:solidFill>
                            <a:srgbClr val="000000"/>
                          </a:solidFill>
                          <a:effectLst/>
                          <a:latin typeface="Calibri"/>
                        </a:rPr>
                        <a:t>KEO</a:t>
                      </a:r>
                    </a:p>
                  </a:txBody>
                  <a:tcPr marL="9525" marR="9525" marT="9525" marB="0" anchor="b">
                    <a:lnL>
                      <a:noFill/>
                    </a:lnL>
                    <a:lnR>
                      <a:noFill/>
                    </a:lnR>
                    <a:lnT>
                      <a:noFill/>
                    </a:lnT>
                    <a:lnB>
                      <a:noFill/>
                    </a:lnB>
                  </a:tcPr>
                </a:tc>
                <a:tc>
                  <a:txBody>
                    <a:bodyPr/>
                    <a:lstStyle/>
                    <a:p>
                      <a:pPr algn="l" fontAlgn="b"/>
                      <a:r>
                        <a:rPr lang="en-US" sz="2000" b="0" i="0" u="none" strike="noStrike" dirty="0">
                          <a:solidFill>
                            <a:srgbClr val="000000"/>
                          </a:solidFill>
                          <a:effectLst/>
                          <a:latin typeface="Calibri"/>
                        </a:rPr>
                        <a:t>OS_KEO_2007KE003B_D_TEMP_10min.nc</a:t>
                      </a: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1792206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gif"/>
          <p:cNvPicPr>
            <a:picLocks noChangeAspect="1"/>
          </p:cNvPicPr>
          <p:nvPr/>
        </p:nvPicPr>
        <p:blipFill>
          <a:blip r:embed="rId3" cstate="print"/>
          <a:stretch>
            <a:fillRect/>
          </a:stretch>
        </p:blipFill>
        <p:spPr>
          <a:xfrm>
            <a:off x="7467600" y="5715000"/>
            <a:ext cx="1428750" cy="923925"/>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025" y="176728"/>
            <a:ext cx="8181975" cy="369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581400" y="3908408"/>
            <a:ext cx="5562600" cy="2308324"/>
          </a:xfrm>
          <a:prstGeom prst="rect">
            <a:avLst/>
          </a:prstGeom>
        </p:spPr>
        <p:txBody>
          <a:bodyPr wrap="square">
            <a:spAutoFit/>
          </a:bodyPr>
          <a:lstStyle/>
          <a:p>
            <a:r>
              <a:rPr lang="en-US" dirty="0" smtClean="0"/>
              <a:t>NCEI archive Package  </a:t>
            </a:r>
            <a:r>
              <a:rPr lang="en-US" dirty="0" smtClean="0">
                <a:hlinkClick r:id="rId5"/>
              </a:rPr>
              <a:t>http</a:t>
            </a:r>
            <a:r>
              <a:rPr lang="en-US" dirty="0">
                <a:hlinkClick r:id="rId5"/>
              </a:rPr>
              <a:t>://data.nodc.noaa.gov/ndbc/oceansites</a:t>
            </a:r>
            <a:r>
              <a:rPr lang="en-US" dirty="0" smtClean="0">
                <a:hlinkClick r:id="rId5"/>
              </a:rPr>
              <a:t>/</a:t>
            </a:r>
            <a:endParaRPr lang="en-US" dirty="0" smtClean="0"/>
          </a:p>
          <a:p>
            <a:r>
              <a:rPr lang="en-US" dirty="0" smtClean="0"/>
              <a:t>NCEI Geoportal: </a:t>
            </a:r>
            <a:r>
              <a:rPr lang="en-US" dirty="0" smtClean="0">
                <a:hlinkClick r:id="rId6"/>
              </a:rPr>
              <a:t>http://data.nodc.noaa.gov/geoportal/</a:t>
            </a:r>
            <a:endParaRPr lang="en-US" dirty="0" smtClean="0"/>
          </a:p>
          <a:p>
            <a:r>
              <a:rPr lang="en-US" dirty="0" smtClean="0"/>
              <a:t>NCEI THREDDS Server</a:t>
            </a:r>
          </a:p>
          <a:p>
            <a:r>
              <a:rPr lang="en-US" dirty="0" smtClean="0">
                <a:hlinkClick r:id="rId7"/>
              </a:rPr>
              <a:t>http</a:t>
            </a:r>
            <a:r>
              <a:rPr lang="en-US" dirty="0">
                <a:hlinkClick r:id="rId7"/>
              </a:rPr>
              <a:t>://</a:t>
            </a:r>
            <a:r>
              <a:rPr lang="en-US" dirty="0" smtClean="0">
                <a:hlinkClick r:id="rId7"/>
              </a:rPr>
              <a:t>data.nodc.noaa.gov/thredds/catalog/ndbc/oceansites/catalog.html</a:t>
            </a:r>
            <a:endParaRPr lang="en-US" dirty="0" smtClean="0"/>
          </a:p>
          <a:p>
            <a:endParaRPr lang="en-US" dirty="0" smtClean="0"/>
          </a:p>
        </p:txBody>
      </p:sp>
      <p:sp>
        <p:nvSpPr>
          <p:cNvPr id="3" name="TextBox 2"/>
          <p:cNvSpPr txBox="1"/>
          <p:nvPr/>
        </p:nvSpPr>
        <p:spPr>
          <a:xfrm>
            <a:off x="141886" y="3957133"/>
            <a:ext cx="3200400" cy="1754326"/>
          </a:xfrm>
          <a:prstGeom prst="rect">
            <a:avLst/>
          </a:prstGeom>
          <a:noFill/>
        </p:spPr>
        <p:txBody>
          <a:bodyPr wrap="square" rtlCol="0">
            <a:spAutoFit/>
          </a:bodyPr>
          <a:lstStyle/>
          <a:p>
            <a:r>
              <a:rPr lang="en-US" b="1" dirty="0" smtClean="0"/>
              <a:t>ISSUE: NCEI Archive provides another access point to </a:t>
            </a:r>
            <a:r>
              <a:rPr lang="en-US" b="1" dirty="0" err="1" smtClean="0"/>
              <a:t>OceanSITES</a:t>
            </a:r>
            <a:r>
              <a:rPr lang="en-US" b="1" dirty="0" smtClean="0"/>
              <a:t> data which may confuse users and detract from branding goals.</a:t>
            </a:r>
            <a:endParaRPr lang="en-US" b="1" dirty="0"/>
          </a:p>
        </p:txBody>
      </p:sp>
      <p:sp>
        <p:nvSpPr>
          <p:cNvPr id="4" name="TextBox 3"/>
          <p:cNvSpPr txBox="1"/>
          <p:nvPr/>
        </p:nvSpPr>
        <p:spPr>
          <a:xfrm>
            <a:off x="1759884" y="5992296"/>
            <a:ext cx="5707716" cy="369332"/>
          </a:xfrm>
          <a:prstGeom prst="rect">
            <a:avLst/>
          </a:prstGeom>
          <a:noFill/>
        </p:spPr>
        <p:txBody>
          <a:bodyPr wrap="none" rtlCol="0">
            <a:spAutoFit/>
          </a:bodyPr>
          <a:lstStyle/>
          <a:p>
            <a:r>
              <a:rPr lang="en-US" dirty="0" smtClean="0"/>
              <a:t>ACTION: Steering Team webinar to share information.</a:t>
            </a:r>
            <a:endParaRPr lang="en-US" dirty="0"/>
          </a:p>
        </p:txBody>
      </p:sp>
    </p:spTree>
    <p:extLst>
      <p:ext uri="{BB962C8B-B14F-4D97-AF65-F5344CB8AC3E}">
        <p14:creationId xmlns:p14="http://schemas.microsoft.com/office/powerpoint/2010/main" val="1564040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22514" y="1447800"/>
            <a:ext cx="8109858" cy="4876799"/>
          </a:xfrm>
        </p:spPr>
        <p:txBody>
          <a:bodyPr/>
          <a:lstStyle/>
          <a:p>
            <a:r>
              <a:rPr lang="en-US" sz="2000" b="1" dirty="0" smtClean="0">
                <a:latin typeface="+mn-lt"/>
              </a:rPr>
              <a:t>ISSUE: The volume of files is large and growing imposing a burden on data users to determine what to use and how.  We need a strategy to highlight the desirable data sets while not eliminating the individual files from the overall data system/archive pathway.</a:t>
            </a:r>
          </a:p>
          <a:p>
            <a:endParaRPr lang="en-US" sz="2000" b="1" dirty="0" smtClean="0">
              <a:latin typeface="+mn-lt"/>
            </a:endParaRPr>
          </a:p>
        </p:txBody>
      </p:sp>
      <p:sp>
        <p:nvSpPr>
          <p:cNvPr id="6" name="Title 3"/>
          <p:cNvSpPr txBox="1">
            <a:spLocks/>
          </p:cNvSpPr>
          <p:nvPr/>
        </p:nvSpPr>
        <p:spPr>
          <a:xfrm>
            <a:off x="0" y="56864"/>
            <a:ext cx="9143999" cy="729343"/>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Product development, long time series aggregation</a:t>
            </a:r>
            <a:r>
              <a:rPr kumimoji="0" lang="en-US" sz="3200" b="1"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 </a:t>
            </a:r>
            <a:r>
              <a:rPr kumimoji="0" lang="en-US" sz="3200" b="1" i="0" u="none" strike="noStrike" kern="1200" cap="none" spc="0" normalizeH="0" noProof="0" dirty="0" err="1" smtClean="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rPr>
              <a:t>etc</a:t>
            </a:r>
            <a:endPar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ＭＳ Ｐゴシック" pitchFamily="34" charset="-128"/>
              <a:cs typeface="Arial"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00855" y="2753496"/>
            <a:ext cx="5990897" cy="3881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744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35349</TotalTime>
  <Words>416</Words>
  <Application>Microsoft Office PowerPoint</Application>
  <PresentationFormat>On-screen Show (4:3)</PresentationFormat>
  <Paragraphs>49</Paragraphs>
  <Slides>7</Slides>
  <Notes>6</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IOC/UNESCO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JCOMMOPS SOT VII</dc:title>
  <dc:creator>JCOMMOPS</dc:creator>
  <cp:lastModifiedBy>Derrick Snowden</cp:lastModifiedBy>
  <cp:revision>850</cp:revision>
  <dcterms:created xsi:type="dcterms:W3CDTF">2008-01-30T04:31:58Z</dcterms:created>
  <dcterms:modified xsi:type="dcterms:W3CDTF">2016-04-28T08:13:50Z</dcterms:modified>
</cp:coreProperties>
</file>